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Montserrat"/>
      <p:regular r:id="rId16"/>
    </p:embeddedFont>
    <p:embeddedFont>
      <p:font typeface="Montserrat"/>
      <p:regular r:id="rId17"/>
    </p:embeddedFont>
    <p:embeddedFont>
      <p:font typeface="Montserrat"/>
      <p:regular r:id="rId18"/>
    </p:embeddedFont>
    <p:embeddedFont>
      <p:font typeface="Montserrat"/>
      <p:regular r:id="rId19"/>
    </p:embeddedFont>
    <p:embeddedFont>
      <p:font typeface="Heebo Light"/>
      <p:regular r:id="rId20"/>
    </p:embeddedFont>
    <p:embeddedFont>
      <p:font typeface="Heebo Light"/>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2-1.png>
</file>

<file path=ppt/media/image-3-1.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244084"/>
            <a:ext cx="7556421" cy="2934653"/>
          </a:xfrm>
          <a:prstGeom prst="rect">
            <a:avLst/>
          </a:prstGeom>
          <a:noFill/>
          <a:ln/>
        </p:spPr>
        <p:txBody>
          <a:bodyPr wrap="square" lIns="0" tIns="0" rIns="0" bIns="0" rtlCol="0" anchor="t"/>
          <a:lstStyle/>
          <a:p>
            <a:pPr indent="0" marL="0">
              <a:lnSpc>
                <a:spcPts val="7700"/>
              </a:lnSpc>
              <a:buNone/>
            </a:pPr>
            <a:r>
              <a:rPr lang="en-US" sz="6150" dirty="0">
                <a:solidFill>
                  <a:srgbClr val="F2F0F4"/>
                </a:solidFill>
                <a:latin typeface="Montserrat" pitchFamily="34" charset="0"/>
                <a:ea typeface="Montserrat" pitchFamily="34" charset="-122"/>
                <a:cs typeface="Montserrat" pitchFamily="34" charset="-120"/>
              </a:rPr>
              <a:t>Hệ thống Giám sát và Theo dõi Thú cưng</a:t>
            </a:r>
            <a:endParaRPr lang="en-US" sz="6150" dirty="0"/>
          </a:p>
        </p:txBody>
      </p:sp>
      <p:sp>
        <p:nvSpPr>
          <p:cNvPr id="4" name="Text 1"/>
          <p:cNvSpPr/>
          <p:nvPr/>
        </p:nvSpPr>
        <p:spPr>
          <a:xfrm>
            <a:off x="6280190" y="4518898"/>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Ngày nay, số lượng người nuôi thú cưng trong gia đình đang tăng lên nhanh chóng, đặc biệt tại các thành phố lớn. Tuy nhiên, với cuộc sống bận rộn, nhiều chủ nuôi không thể giám sát thú cưng của mình liên tục, dẫn đến nguy cơ gặp phải các tình huống nguy hiểm hoặc các vấn đề sức khỏe mà không thể kịp thời phát hiện.</a:t>
            </a:r>
            <a:endParaRPr lang="en-US" sz="1750" dirty="0"/>
          </a:p>
        </p:txBody>
      </p:sp>
      <p:sp>
        <p:nvSpPr>
          <p:cNvPr id="5" name="Shape 2"/>
          <p:cNvSpPr/>
          <p:nvPr/>
        </p:nvSpPr>
        <p:spPr>
          <a:xfrm>
            <a:off x="6280190" y="6605468"/>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6613088"/>
            <a:ext cx="347663" cy="347663"/>
          </a:xfrm>
          <a:prstGeom prst="rect">
            <a:avLst/>
          </a:prstGeom>
        </p:spPr>
      </p:pic>
      <p:sp>
        <p:nvSpPr>
          <p:cNvPr id="7" name="Text 3"/>
          <p:cNvSpPr/>
          <p:nvPr/>
        </p:nvSpPr>
        <p:spPr>
          <a:xfrm>
            <a:off x="6756440" y="6588562"/>
            <a:ext cx="2014895" cy="396835"/>
          </a:xfrm>
          <a:prstGeom prst="rect">
            <a:avLst/>
          </a:prstGeom>
          <a:noFill/>
          <a:ln/>
        </p:spPr>
        <p:txBody>
          <a:bodyPr wrap="none" lIns="0" tIns="0" rIns="0" bIns="0" rtlCol="0" anchor="t"/>
          <a:lstStyle/>
          <a:p>
            <a:pPr algn="l" indent="0" marL="0">
              <a:lnSpc>
                <a:spcPts val="3100"/>
              </a:lnSpc>
              <a:buNone/>
            </a:pPr>
            <a:r>
              <a:rPr lang="en-US" sz="2200" b="1" dirty="0">
                <a:solidFill>
                  <a:srgbClr val="DCD7E5"/>
                </a:solidFill>
                <a:latin typeface="Heebo Bold" pitchFamily="34" charset="0"/>
                <a:ea typeface="Heebo Bold" pitchFamily="34" charset="-122"/>
                <a:cs typeface="Heebo Bold" pitchFamily="34" charset="-120"/>
              </a:rPr>
              <a:t>by Nghĩa Phùng</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14575"/>
            <a:ext cx="5705475"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Nguồn Gốc Ý Tưởng</a:t>
            </a:r>
            <a:endParaRPr lang="en-US" sz="4450" dirty="0"/>
          </a:p>
        </p:txBody>
      </p:sp>
      <p:sp>
        <p:nvSpPr>
          <p:cNvPr id="4" name="Shape 1"/>
          <p:cNvSpPr/>
          <p:nvPr/>
        </p:nvSpPr>
        <p:spPr>
          <a:xfrm>
            <a:off x="6280190" y="3618667"/>
            <a:ext cx="510302" cy="510302"/>
          </a:xfrm>
          <a:prstGeom prst="roundRect">
            <a:avLst>
              <a:gd name="adj" fmla="val 18669"/>
            </a:avLst>
          </a:prstGeom>
          <a:solidFill>
            <a:srgbClr val="31136C"/>
          </a:solidFill>
          <a:ln w="7620">
            <a:solidFill>
              <a:srgbClr val="4A2C85"/>
            </a:solidFill>
            <a:prstDash val="solid"/>
          </a:ln>
        </p:spPr>
      </p:sp>
      <p:sp>
        <p:nvSpPr>
          <p:cNvPr id="5" name="Text 2"/>
          <p:cNvSpPr/>
          <p:nvPr/>
        </p:nvSpPr>
        <p:spPr>
          <a:xfrm>
            <a:off x="6473904" y="3703677"/>
            <a:ext cx="122873" cy="340281"/>
          </a:xfrm>
          <a:prstGeom prst="rect">
            <a:avLst/>
          </a:prstGeom>
          <a:noFill/>
          <a:ln/>
        </p:spPr>
        <p:txBody>
          <a:bodyPr wrap="none" lIns="0" tIns="0" rIns="0" bIns="0" rtlCol="0" anchor="t"/>
          <a:lstStyle/>
          <a:p>
            <a:pPr algn="ctr" indent="0" marL="0">
              <a:lnSpc>
                <a:spcPts val="26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6" name="Text 3"/>
          <p:cNvSpPr/>
          <p:nvPr/>
        </p:nvSpPr>
        <p:spPr>
          <a:xfrm>
            <a:off x="7017306" y="3618667"/>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Nhu Cầu Gia Tăng</a:t>
            </a:r>
            <a:endParaRPr lang="en-US" sz="2200" dirty="0"/>
          </a:p>
        </p:txBody>
      </p:sp>
      <p:sp>
        <p:nvSpPr>
          <p:cNvPr id="7" name="Text 4"/>
          <p:cNvSpPr/>
          <p:nvPr/>
        </p:nvSpPr>
        <p:spPr>
          <a:xfrm>
            <a:off x="7017306" y="4109085"/>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Theo dõi và chăm sóc thú cưng một cách tiện lợi, ngay cả khi chủ nuôi vắng mặt.</a:t>
            </a:r>
            <a:endParaRPr lang="en-US" sz="1750" dirty="0"/>
          </a:p>
        </p:txBody>
      </p:sp>
      <p:sp>
        <p:nvSpPr>
          <p:cNvPr id="8" name="Shape 5"/>
          <p:cNvSpPr/>
          <p:nvPr/>
        </p:nvSpPr>
        <p:spPr>
          <a:xfrm>
            <a:off x="10171867" y="3618667"/>
            <a:ext cx="510302" cy="510302"/>
          </a:xfrm>
          <a:prstGeom prst="roundRect">
            <a:avLst>
              <a:gd name="adj" fmla="val 18669"/>
            </a:avLst>
          </a:prstGeom>
          <a:solidFill>
            <a:srgbClr val="31136C"/>
          </a:solidFill>
          <a:ln w="7620">
            <a:solidFill>
              <a:srgbClr val="4A2C85"/>
            </a:solidFill>
            <a:prstDash val="solid"/>
          </a:ln>
        </p:spPr>
      </p:sp>
      <p:sp>
        <p:nvSpPr>
          <p:cNvPr id="9" name="Text 6"/>
          <p:cNvSpPr/>
          <p:nvPr/>
        </p:nvSpPr>
        <p:spPr>
          <a:xfrm>
            <a:off x="10330339" y="3703677"/>
            <a:ext cx="193238" cy="340281"/>
          </a:xfrm>
          <a:prstGeom prst="rect">
            <a:avLst/>
          </a:prstGeom>
          <a:noFill/>
          <a:ln/>
        </p:spPr>
        <p:txBody>
          <a:bodyPr wrap="none" lIns="0" tIns="0" rIns="0" bIns="0" rtlCol="0" anchor="t"/>
          <a:lstStyle/>
          <a:p>
            <a:pPr algn="ctr" indent="0" marL="0">
              <a:lnSpc>
                <a:spcPts val="26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0" name="Text 7"/>
          <p:cNvSpPr/>
          <p:nvPr/>
        </p:nvSpPr>
        <p:spPr>
          <a:xfrm>
            <a:off x="10908983" y="3618667"/>
            <a:ext cx="2927747" cy="708660"/>
          </a:xfrm>
          <a:prstGeom prst="rect">
            <a:avLst/>
          </a:prstGeom>
          <a:noFill/>
          <a:ln/>
        </p:spPr>
        <p:txBody>
          <a:bodyPr wrap="square" lIns="0" tIns="0" rIns="0" bIns="0" rtlCol="0" anchor="t"/>
          <a:lstStyle/>
          <a:p>
            <a:pP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Tiềm Năng Công Nghệ</a:t>
            </a:r>
            <a:endParaRPr lang="en-US" sz="2200" dirty="0"/>
          </a:p>
        </p:txBody>
      </p:sp>
      <p:sp>
        <p:nvSpPr>
          <p:cNvPr id="11" name="Text 8"/>
          <p:cNvSpPr/>
          <p:nvPr/>
        </p:nvSpPr>
        <p:spPr>
          <a:xfrm>
            <a:off x="10908983" y="4463415"/>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Sự phát triển mạnh mẽ của trí tuệ nhân tạo (AI) và công nghệ nhận diện hình ảnh qua camera.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66273"/>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Giải Quyết Vấn Đề</a:t>
            </a:r>
            <a:endParaRPr lang="en-US" sz="4450" dirty="0"/>
          </a:p>
        </p:txBody>
      </p:sp>
      <p:sp>
        <p:nvSpPr>
          <p:cNvPr id="4" name="Shape 1"/>
          <p:cNvSpPr/>
          <p:nvPr/>
        </p:nvSpPr>
        <p:spPr>
          <a:xfrm>
            <a:off x="793790" y="3615214"/>
            <a:ext cx="3664863" cy="2047994"/>
          </a:xfrm>
          <a:prstGeom prst="roundRect">
            <a:avLst>
              <a:gd name="adj" fmla="val 4652"/>
            </a:avLst>
          </a:prstGeom>
          <a:solidFill>
            <a:srgbClr val="31136C"/>
          </a:solidFill>
          <a:ln w="7620">
            <a:solidFill>
              <a:srgbClr val="4A2C85"/>
            </a:solidFill>
            <a:prstDash val="solid"/>
          </a:ln>
        </p:spPr>
      </p:sp>
      <p:sp>
        <p:nvSpPr>
          <p:cNvPr id="5" name="Text 2"/>
          <p:cNvSpPr/>
          <p:nvPr/>
        </p:nvSpPr>
        <p:spPr>
          <a:xfrm>
            <a:off x="1028224" y="384964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Giám Sát Từ Xa</a:t>
            </a:r>
            <a:endParaRPr lang="en-US" sz="2200" dirty="0"/>
          </a:p>
        </p:txBody>
      </p:sp>
      <p:sp>
        <p:nvSpPr>
          <p:cNvPr id="6" name="Text 3"/>
          <p:cNvSpPr/>
          <p:nvPr/>
        </p:nvSpPr>
        <p:spPr>
          <a:xfrm>
            <a:off x="1028224" y="4340066"/>
            <a:ext cx="3195995"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Theo dõi thú cưng từ xa, phát hiện các hành vi bất thường hoặc nguy hiểm.</a:t>
            </a:r>
            <a:endParaRPr lang="en-US" sz="1750" dirty="0"/>
          </a:p>
        </p:txBody>
      </p:sp>
      <p:sp>
        <p:nvSpPr>
          <p:cNvPr id="7" name="Shape 4"/>
          <p:cNvSpPr/>
          <p:nvPr/>
        </p:nvSpPr>
        <p:spPr>
          <a:xfrm>
            <a:off x="4685467" y="3615214"/>
            <a:ext cx="3664863" cy="2047994"/>
          </a:xfrm>
          <a:prstGeom prst="roundRect">
            <a:avLst>
              <a:gd name="adj" fmla="val 4652"/>
            </a:avLst>
          </a:prstGeom>
          <a:solidFill>
            <a:srgbClr val="31136C"/>
          </a:solidFill>
          <a:ln w="7620">
            <a:solidFill>
              <a:srgbClr val="4A2C85"/>
            </a:solidFill>
            <a:prstDash val="solid"/>
          </a:ln>
        </p:spPr>
      </p:sp>
      <p:sp>
        <p:nvSpPr>
          <p:cNvPr id="8" name="Text 5"/>
          <p:cNvSpPr/>
          <p:nvPr/>
        </p:nvSpPr>
        <p:spPr>
          <a:xfrm>
            <a:off x="4919901" y="3849648"/>
            <a:ext cx="2835235" cy="354330"/>
          </a:xfrm>
          <a:prstGeom prst="rect">
            <a:avLst/>
          </a:prstGeom>
          <a:noFill/>
          <a:ln/>
        </p:spPr>
        <p:txBody>
          <a:bodyPr wrap="none" lIns="0" tIns="0" rIns="0" bIns="0" rtlCol="0" anchor="t"/>
          <a:lstStyle/>
          <a:p>
            <a:pPr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Cảnh Báo Kịp Thời</a:t>
            </a:r>
            <a:endParaRPr lang="en-US" sz="2200" dirty="0"/>
          </a:p>
        </p:txBody>
      </p:sp>
      <p:sp>
        <p:nvSpPr>
          <p:cNvPr id="9" name="Text 6"/>
          <p:cNvSpPr/>
          <p:nvPr/>
        </p:nvSpPr>
        <p:spPr>
          <a:xfrm>
            <a:off x="4919901" y="4340066"/>
            <a:ext cx="3195995"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Cảnh báo cho chủ nuôi khi thú cưng bị mắc kẹt hay tiếp xúc với vật nguy hiểm.</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721412"/>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Sự Cần Thiết</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An Tâm Hơn</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Kết hợp AI và hệ thống camera, chủ nuôi có thể an tâm hơn khi không có mặt ở nhà.</a:t>
            </a:r>
            <a:endParaRPr lang="en-US" sz="1750" dirty="0"/>
          </a:p>
        </p:txBody>
      </p:sp>
      <p:sp>
        <p:nvSpPr>
          <p:cNvPr id="5" name="Text 3"/>
          <p:cNvSpPr/>
          <p:nvPr/>
        </p:nvSpPr>
        <p:spPr>
          <a:xfrm>
            <a:off x="7599521" y="3997166"/>
            <a:ext cx="3138607" cy="354330"/>
          </a:xfrm>
          <a:prstGeom prst="rect">
            <a:avLst/>
          </a:prstGeom>
          <a:noFill/>
          <a:ln/>
        </p:spPr>
        <p:txBody>
          <a:bodyPr wrap="none" lIns="0" tIns="0" rIns="0" bIns="0" rtlCol="0" anchor="t"/>
          <a:lstStyle/>
          <a:p>
            <a:pPr indent="0" marL="0">
              <a:lnSpc>
                <a:spcPts val="2750"/>
              </a:lnSpc>
              <a:buNone/>
            </a:pPr>
            <a:r>
              <a:rPr lang="en-US" sz="2200" dirty="0">
                <a:solidFill>
                  <a:srgbClr val="F2F0F4"/>
                </a:solidFill>
                <a:latin typeface="Montserrat" pitchFamily="34" charset="0"/>
                <a:ea typeface="Montserrat" pitchFamily="34" charset="-122"/>
                <a:cs typeface="Montserrat" pitchFamily="34" charset="-120"/>
              </a:rPr>
              <a:t>Nâng Cao Chất Lượng</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Nâng cao chất lượng chăm sóc và phù hợp với xu hướng hiện đại.</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556266"/>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Mô Tả Sản Phẩm</a:t>
            </a:r>
            <a:endParaRPr lang="en-US" sz="4450" dirty="0"/>
          </a:p>
        </p:txBody>
      </p:sp>
      <p:sp>
        <p:nvSpPr>
          <p:cNvPr id="4" name="Shape 1"/>
          <p:cNvSpPr/>
          <p:nvPr/>
        </p:nvSpPr>
        <p:spPr>
          <a:xfrm>
            <a:off x="793790" y="2605207"/>
            <a:ext cx="7556421" cy="4068128"/>
          </a:xfrm>
          <a:prstGeom prst="roundRect">
            <a:avLst>
              <a:gd name="adj" fmla="val 2342"/>
            </a:avLst>
          </a:prstGeom>
          <a:noFill/>
          <a:ln w="7620">
            <a:solidFill>
              <a:srgbClr val="FFFFFF">
                <a:alpha val="24000"/>
              </a:srgbClr>
            </a:solidFill>
            <a:prstDash val="solid"/>
          </a:ln>
        </p:spPr>
      </p:sp>
      <p:sp>
        <p:nvSpPr>
          <p:cNvPr id="5" name="Shape 2"/>
          <p:cNvSpPr/>
          <p:nvPr/>
        </p:nvSpPr>
        <p:spPr>
          <a:xfrm>
            <a:off x="801410" y="2612827"/>
            <a:ext cx="7541181" cy="650319"/>
          </a:xfrm>
          <a:prstGeom prst="rect">
            <a:avLst/>
          </a:prstGeom>
          <a:solidFill>
            <a:srgbClr val="FFFFFF">
              <a:alpha val="4000"/>
            </a:srgbClr>
          </a:solidFill>
          <a:ln/>
        </p:spPr>
      </p:sp>
      <p:sp>
        <p:nvSpPr>
          <p:cNvPr id="6" name="Text 3"/>
          <p:cNvSpPr/>
          <p:nvPr/>
        </p:nvSpPr>
        <p:spPr>
          <a:xfrm>
            <a:off x="1028224" y="275653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Tính Năng</a:t>
            </a:r>
            <a:endParaRPr lang="en-US" sz="1750" dirty="0"/>
          </a:p>
        </p:txBody>
      </p:sp>
      <p:sp>
        <p:nvSpPr>
          <p:cNvPr id="7" name="Text 4"/>
          <p:cNvSpPr/>
          <p:nvPr/>
        </p:nvSpPr>
        <p:spPr>
          <a:xfrm>
            <a:off x="4802624" y="275653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Mô Tả</a:t>
            </a:r>
            <a:endParaRPr lang="en-US" sz="1750" dirty="0"/>
          </a:p>
        </p:txBody>
      </p:sp>
      <p:sp>
        <p:nvSpPr>
          <p:cNvPr id="8" name="Shape 5"/>
          <p:cNvSpPr/>
          <p:nvPr/>
        </p:nvSpPr>
        <p:spPr>
          <a:xfrm>
            <a:off x="801410" y="3263146"/>
            <a:ext cx="7541181" cy="1013222"/>
          </a:xfrm>
          <a:prstGeom prst="rect">
            <a:avLst/>
          </a:prstGeom>
          <a:solidFill>
            <a:srgbClr val="000000">
              <a:alpha val="4000"/>
            </a:srgbClr>
          </a:solidFill>
          <a:ln/>
        </p:spPr>
      </p:sp>
      <p:sp>
        <p:nvSpPr>
          <p:cNvPr id="9" name="Text 6"/>
          <p:cNvSpPr/>
          <p:nvPr/>
        </p:nvSpPr>
        <p:spPr>
          <a:xfrm>
            <a:off x="1028224" y="3406854"/>
            <a:ext cx="3313152"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Giám sát thời gian thực</a:t>
            </a:r>
            <a:endParaRPr lang="en-US" sz="1750" dirty="0"/>
          </a:p>
        </p:txBody>
      </p:sp>
      <p:sp>
        <p:nvSpPr>
          <p:cNvPr id="10" name="Text 7"/>
          <p:cNvSpPr/>
          <p:nvPr/>
        </p:nvSpPr>
        <p:spPr>
          <a:xfrm>
            <a:off x="4802624" y="3406854"/>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Theo dõi hoạt động của thú cưng qua camera tích hợp AI.</a:t>
            </a:r>
            <a:endParaRPr lang="en-US" sz="1750" dirty="0"/>
          </a:p>
        </p:txBody>
      </p:sp>
      <p:sp>
        <p:nvSpPr>
          <p:cNvPr id="11" name="Shape 8"/>
          <p:cNvSpPr/>
          <p:nvPr/>
        </p:nvSpPr>
        <p:spPr>
          <a:xfrm>
            <a:off x="801410" y="4276368"/>
            <a:ext cx="7541181" cy="1013222"/>
          </a:xfrm>
          <a:prstGeom prst="rect">
            <a:avLst/>
          </a:prstGeom>
          <a:solidFill>
            <a:srgbClr val="FFFFFF">
              <a:alpha val="4000"/>
            </a:srgbClr>
          </a:solidFill>
          <a:ln/>
        </p:spPr>
      </p:sp>
      <p:sp>
        <p:nvSpPr>
          <p:cNvPr id="12" name="Text 9"/>
          <p:cNvSpPr/>
          <p:nvPr/>
        </p:nvSpPr>
        <p:spPr>
          <a:xfrm>
            <a:off x="1028224" y="4420076"/>
            <a:ext cx="3313152"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Nhận diện hành vi</a:t>
            </a:r>
            <a:endParaRPr lang="en-US" sz="1750" dirty="0"/>
          </a:p>
        </p:txBody>
      </p:sp>
      <p:sp>
        <p:nvSpPr>
          <p:cNvPr id="13" name="Text 10"/>
          <p:cNvSpPr/>
          <p:nvPr/>
        </p:nvSpPr>
        <p:spPr>
          <a:xfrm>
            <a:off x="4802624" y="4420076"/>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Phát hiện các hành vi bất thường và gửi cảnh báo.</a:t>
            </a:r>
            <a:endParaRPr lang="en-US" sz="1750" dirty="0"/>
          </a:p>
        </p:txBody>
      </p:sp>
      <p:sp>
        <p:nvSpPr>
          <p:cNvPr id="14" name="Shape 11"/>
          <p:cNvSpPr/>
          <p:nvPr/>
        </p:nvSpPr>
        <p:spPr>
          <a:xfrm>
            <a:off x="801410" y="5289590"/>
            <a:ext cx="7541181" cy="1376124"/>
          </a:xfrm>
          <a:prstGeom prst="rect">
            <a:avLst/>
          </a:prstGeom>
          <a:solidFill>
            <a:srgbClr val="000000">
              <a:alpha val="4000"/>
            </a:srgbClr>
          </a:solidFill>
          <a:ln/>
        </p:spPr>
      </p:sp>
      <p:sp>
        <p:nvSpPr>
          <p:cNvPr id="15" name="Text 12"/>
          <p:cNvSpPr/>
          <p:nvPr/>
        </p:nvSpPr>
        <p:spPr>
          <a:xfrm>
            <a:off x="1028224" y="5433298"/>
            <a:ext cx="3313152" cy="362903"/>
          </a:xfrm>
          <a:prstGeom prst="rect">
            <a:avLst/>
          </a:prstGeom>
          <a:noFill/>
          <a:ln/>
        </p:spPr>
        <p:txBody>
          <a:bodyPr wrap="non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Theo dõi sức khỏe</a:t>
            </a:r>
            <a:endParaRPr lang="en-US" sz="1750" dirty="0"/>
          </a:p>
        </p:txBody>
      </p:sp>
      <p:sp>
        <p:nvSpPr>
          <p:cNvPr id="16" name="Text 13"/>
          <p:cNvSpPr/>
          <p:nvPr/>
        </p:nvSpPr>
        <p:spPr>
          <a:xfrm>
            <a:off x="4802624" y="5433298"/>
            <a:ext cx="3313152" cy="1088708"/>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Phân tích hành vi của thú cưng và cảnh báo khi có dấu hiệu bất thường.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3172"/>
          </a:xfrm>
          <a:prstGeom prst="rect">
            <a:avLst/>
          </a:prstGeom>
        </p:spPr>
      </p:pic>
      <p:sp>
        <p:nvSpPr>
          <p:cNvPr id="3" name="Text 0"/>
          <p:cNvSpPr/>
          <p:nvPr/>
        </p:nvSpPr>
        <p:spPr>
          <a:xfrm>
            <a:off x="6246495" y="597218"/>
            <a:ext cx="5641062" cy="678656"/>
          </a:xfrm>
          <a:prstGeom prst="rect">
            <a:avLst/>
          </a:prstGeom>
          <a:noFill/>
          <a:ln/>
        </p:spPr>
        <p:txBody>
          <a:bodyPr wrap="none" lIns="0" tIns="0" rIns="0" bIns="0" rtlCol="0" anchor="t"/>
          <a:lstStyle/>
          <a:p>
            <a:pPr indent="0" marL="0">
              <a:lnSpc>
                <a:spcPts val="5300"/>
              </a:lnSpc>
              <a:buNone/>
            </a:pPr>
            <a:r>
              <a:rPr lang="en-US" sz="4250" dirty="0">
                <a:solidFill>
                  <a:srgbClr val="F2F0F4"/>
                </a:solidFill>
                <a:latin typeface="Montserrat" pitchFamily="34" charset="0"/>
                <a:ea typeface="Montserrat" pitchFamily="34" charset="-122"/>
                <a:cs typeface="Montserrat" pitchFamily="34" charset="-120"/>
              </a:rPr>
              <a:t>Công Nghệ Sử Dụng</a:t>
            </a:r>
            <a:endParaRPr lang="en-US" sz="4250" dirty="0"/>
          </a:p>
        </p:txBody>
      </p:sp>
      <p:pic>
        <p:nvPicPr>
          <p:cNvPr id="4" name="Image 1" descr="preencoded.png">    </p:cNvPr>
          <p:cNvPicPr>
            <a:picLocks noChangeAspect="1"/>
          </p:cNvPicPr>
          <p:nvPr/>
        </p:nvPicPr>
        <p:blipFill>
          <a:blip r:embed="rId2"/>
          <a:stretch>
            <a:fillRect/>
          </a:stretch>
        </p:blipFill>
        <p:spPr>
          <a:xfrm>
            <a:off x="6246495" y="1601629"/>
            <a:ext cx="542925" cy="542925"/>
          </a:xfrm>
          <a:prstGeom prst="rect">
            <a:avLst/>
          </a:prstGeom>
        </p:spPr>
      </p:pic>
      <p:sp>
        <p:nvSpPr>
          <p:cNvPr id="5" name="Text 1"/>
          <p:cNvSpPr/>
          <p:nvPr/>
        </p:nvSpPr>
        <p:spPr>
          <a:xfrm>
            <a:off x="6246495" y="2361724"/>
            <a:ext cx="2714625" cy="339328"/>
          </a:xfrm>
          <a:prstGeom prst="rect">
            <a:avLst/>
          </a:prstGeom>
          <a:noFill/>
          <a:ln/>
        </p:spPr>
        <p:txBody>
          <a:bodyPr wrap="none" lIns="0" tIns="0" rIns="0" bIns="0" rtlCol="0" anchor="t"/>
          <a:lstStyle/>
          <a:p>
            <a:pPr algn="l" indent="0" marL="0">
              <a:lnSpc>
                <a:spcPts val="2650"/>
              </a:lnSpc>
              <a:buNone/>
            </a:pPr>
            <a:r>
              <a:rPr lang="en-US" sz="2100" dirty="0">
                <a:solidFill>
                  <a:srgbClr val="DCD7E5"/>
                </a:solidFill>
                <a:latin typeface="Montserrat" pitchFamily="34" charset="0"/>
                <a:ea typeface="Montserrat" pitchFamily="34" charset="-122"/>
                <a:cs typeface="Montserrat" pitchFamily="34" charset="-120"/>
              </a:rPr>
              <a:t>Trí Tuệ Nhân Tạo</a:t>
            </a:r>
            <a:endParaRPr lang="en-US" sz="2100" dirty="0"/>
          </a:p>
        </p:txBody>
      </p:sp>
      <p:sp>
        <p:nvSpPr>
          <p:cNvPr id="6" name="Text 2"/>
          <p:cNvSpPr/>
          <p:nvPr/>
        </p:nvSpPr>
        <p:spPr>
          <a:xfrm>
            <a:off x="6246495" y="2831306"/>
            <a:ext cx="7623810" cy="347424"/>
          </a:xfrm>
          <a:prstGeom prst="rect">
            <a:avLst/>
          </a:prstGeom>
          <a:noFill/>
          <a:ln/>
        </p:spPr>
        <p:txBody>
          <a:bodyPr wrap="none" lIns="0" tIns="0" rIns="0" bIns="0" rtlCol="0" anchor="t"/>
          <a:lstStyle/>
          <a:p>
            <a:pPr algn="l"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Nhận diện hành vi bất thường và phát hiện các tình huống nguy hiểm.</a:t>
            </a:r>
            <a:endParaRPr lang="en-US" sz="1700" dirty="0"/>
          </a:p>
        </p:txBody>
      </p:sp>
      <p:pic>
        <p:nvPicPr>
          <p:cNvPr id="7" name="Image 2" descr="preencoded.png">    </p:cNvPr>
          <p:cNvPicPr>
            <a:picLocks noChangeAspect="1"/>
          </p:cNvPicPr>
          <p:nvPr/>
        </p:nvPicPr>
        <p:blipFill>
          <a:blip r:embed="rId3"/>
          <a:stretch>
            <a:fillRect/>
          </a:stretch>
        </p:blipFill>
        <p:spPr>
          <a:xfrm>
            <a:off x="6246495" y="3830241"/>
            <a:ext cx="542925" cy="542925"/>
          </a:xfrm>
          <a:prstGeom prst="rect">
            <a:avLst/>
          </a:prstGeom>
        </p:spPr>
      </p:pic>
      <p:sp>
        <p:nvSpPr>
          <p:cNvPr id="8" name="Text 3"/>
          <p:cNvSpPr/>
          <p:nvPr/>
        </p:nvSpPr>
        <p:spPr>
          <a:xfrm>
            <a:off x="6246495" y="4590336"/>
            <a:ext cx="2714625" cy="339328"/>
          </a:xfrm>
          <a:prstGeom prst="rect">
            <a:avLst/>
          </a:prstGeom>
          <a:noFill/>
          <a:ln/>
        </p:spPr>
        <p:txBody>
          <a:bodyPr wrap="none" lIns="0" tIns="0" rIns="0" bIns="0" rtlCol="0" anchor="t"/>
          <a:lstStyle/>
          <a:p>
            <a:pPr algn="l" indent="0" marL="0">
              <a:lnSpc>
                <a:spcPts val="2650"/>
              </a:lnSpc>
              <a:buNone/>
            </a:pPr>
            <a:r>
              <a:rPr lang="en-US" sz="2100" dirty="0">
                <a:solidFill>
                  <a:srgbClr val="DCD7E5"/>
                </a:solidFill>
                <a:latin typeface="Montserrat" pitchFamily="34" charset="0"/>
                <a:ea typeface="Montserrat" pitchFamily="34" charset="-122"/>
                <a:cs typeface="Montserrat" pitchFamily="34" charset="-120"/>
              </a:rPr>
              <a:t>Xử Lý Dữ Liệu Lớn</a:t>
            </a:r>
            <a:endParaRPr lang="en-US" sz="2100" dirty="0"/>
          </a:p>
        </p:txBody>
      </p:sp>
      <p:sp>
        <p:nvSpPr>
          <p:cNvPr id="9" name="Text 4"/>
          <p:cNvSpPr/>
          <p:nvPr/>
        </p:nvSpPr>
        <p:spPr>
          <a:xfrm>
            <a:off x="6246495" y="5059918"/>
            <a:ext cx="7623810" cy="347424"/>
          </a:xfrm>
          <a:prstGeom prst="rect">
            <a:avLst/>
          </a:prstGeom>
          <a:noFill/>
          <a:ln/>
        </p:spPr>
        <p:txBody>
          <a:bodyPr wrap="none" lIns="0" tIns="0" rIns="0" bIns="0" rtlCol="0" anchor="t"/>
          <a:lstStyle/>
          <a:p>
            <a:pPr algn="l"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Phân tích và lưu trữ dữ liệu lịch sử hành vi và sức khỏe của thú cưng.</a:t>
            </a:r>
            <a:endParaRPr lang="en-US" sz="1700" dirty="0"/>
          </a:p>
        </p:txBody>
      </p:sp>
      <p:pic>
        <p:nvPicPr>
          <p:cNvPr id="10" name="Image 3" descr="preencoded.png">    </p:cNvPr>
          <p:cNvPicPr>
            <a:picLocks noChangeAspect="1"/>
          </p:cNvPicPr>
          <p:nvPr/>
        </p:nvPicPr>
        <p:blipFill>
          <a:blip r:embed="rId4"/>
          <a:stretch>
            <a:fillRect/>
          </a:stretch>
        </p:blipFill>
        <p:spPr>
          <a:xfrm>
            <a:off x="6246495" y="6058853"/>
            <a:ext cx="542925" cy="542925"/>
          </a:xfrm>
          <a:prstGeom prst="rect">
            <a:avLst/>
          </a:prstGeom>
        </p:spPr>
      </p:pic>
      <p:sp>
        <p:nvSpPr>
          <p:cNvPr id="11" name="Text 5"/>
          <p:cNvSpPr/>
          <p:nvPr/>
        </p:nvSpPr>
        <p:spPr>
          <a:xfrm>
            <a:off x="6246495" y="6818947"/>
            <a:ext cx="2714625" cy="339328"/>
          </a:xfrm>
          <a:prstGeom prst="rect">
            <a:avLst/>
          </a:prstGeom>
          <a:noFill/>
          <a:ln/>
        </p:spPr>
        <p:txBody>
          <a:bodyPr wrap="none" lIns="0" tIns="0" rIns="0" bIns="0" rtlCol="0" anchor="t"/>
          <a:lstStyle/>
          <a:p>
            <a:pPr algn="l" indent="0" marL="0">
              <a:lnSpc>
                <a:spcPts val="2650"/>
              </a:lnSpc>
              <a:buNone/>
            </a:pPr>
            <a:r>
              <a:rPr lang="en-US" sz="2100" dirty="0">
                <a:solidFill>
                  <a:srgbClr val="DCD7E5"/>
                </a:solidFill>
                <a:latin typeface="Montserrat" pitchFamily="34" charset="0"/>
                <a:ea typeface="Montserrat" pitchFamily="34" charset="-122"/>
                <a:cs typeface="Montserrat" pitchFamily="34" charset="-120"/>
              </a:rPr>
              <a:t>AIoT</a:t>
            </a:r>
            <a:endParaRPr lang="en-US" sz="2100" dirty="0"/>
          </a:p>
        </p:txBody>
      </p:sp>
      <p:sp>
        <p:nvSpPr>
          <p:cNvPr id="12" name="Text 6"/>
          <p:cNvSpPr/>
          <p:nvPr/>
        </p:nvSpPr>
        <p:spPr>
          <a:xfrm>
            <a:off x="6246495" y="7288530"/>
            <a:ext cx="7623810" cy="347424"/>
          </a:xfrm>
          <a:prstGeom prst="rect">
            <a:avLst/>
          </a:prstGeom>
          <a:noFill/>
          <a:ln/>
        </p:spPr>
        <p:txBody>
          <a:bodyPr wrap="none" lIns="0" tIns="0" rIns="0" bIns="0" rtlCol="0" anchor="t"/>
          <a:lstStyle/>
          <a:p>
            <a:pPr algn="l" indent="0" marL="0">
              <a:lnSpc>
                <a:spcPts val="2700"/>
              </a:lnSpc>
              <a:buNone/>
            </a:pPr>
            <a:r>
              <a:rPr lang="en-US" sz="1700" dirty="0">
                <a:solidFill>
                  <a:srgbClr val="DCD7E5"/>
                </a:solidFill>
                <a:latin typeface="Heebo Light" pitchFamily="34" charset="0"/>
                <a:ea typeface="Heebo Light" pitchFamily="34" charset="-122"/>
                <a:cs typeface="Heebo Light" pitchFamily="34" charset="-120"/>
              </a:rPr>
              <a:t>Tích hợp AI với các thiết bị IoT như máy cho ăn tự động và đèn thông minh.</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68561"/>
            <a:ext cx="6564511"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Yêu Cầu Cơ Sở Hạ Tầng</a:t>
            </a:r>
            <a:endParaRPr lang="en-US" sz="4450" dirty="0"/>
          </a:p>
        </p:txBody>
      </p:sp>
      <p:pic>
        <p:nvPicPr>
          <p:cNvPr id="4" name="Image 1" descr="preencoded.png">    </p:cNvPr>
          <p:cNvPicPr>
            <a:picLocks noChangeAspect="1"/>
          </p:cNvPicPr>
          <p:nvPr/>
        </p:nvPicPr>
        <p:blipFill>
          <a:blip r:embed="rId2"/>
          <a:stretch>
            <a:fillRect/>
          </a:stretch>
        </p:blipFill>
        <p:spPr>
          <a:xfrm>
            <a:off x="6280190" y="1917502"/>
            <a:ext cx="1134070" cy="1814513"/>
          </a:xfrm>
          <a:prstGeom prst="rect">
            <a:avLst/>
          </a:prstGeom>
        </p:spPr>
      </p:pic>
      <p:sp>
        <p:nvSpPr>
          <p:cNvPr id="5" name="Text 1"/>
          <p:cNvSpPr/>
          <p:nvPr/>
        </p:nvSpPr>
        <p:spPr>
          <a:xfrm>
            <a:off x="7754422" y="2144316"/>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Phần Cứng</a:t>
            </a:r>
            <a:endParaRPr lang="en-US" sz="2200" dirty="0"/>
          </a:p>
        </p:txBody>
      </p:sp>
      <p:sp>
        <p:nvSpPr>
          <p:cNvPr id="6" name="Text 2"/>
          <p:cNvSpPr/>
          <p:nvPr/>
        </p:nvSpPr>
        <p:spPr>
          <a:xfrm>
            <a:off x="7754422" y="2634734"/>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Camera AI, bộ xử lý đồ họa GPU cho AI, và các thiết bị IoT tùy chọn.</a:t>
            </a:r>
            <a:endParaRPr lang="en-US" sz="1750" dirty="0"/>
          </a:p>
        </p:txBody>
      </p:sp>
      <p:pic>
        <p:nvPicPr>
          <p:cNvPr id="7" name="Image 2" descr="preencoded.png">    </p:cNvPr>
          <p:cNvPicPr>
            <a:picLocks noChangeAspect="1"/>
          </p:cNvPicPr>
          <p:nvPr/>
        </p:nvPicPr>
        <p:blipFill>
          <a:blip r:embed="rId3"/>
          <a:stretch>
            <a:fillRect/>
          </a:stretch>
        </p:blipFill>
        <p:spPr>
          <a:xfrm>
            <a:off x="6280190" y="3732014"/>
            <a:ext cx="1134070" cy="1814513"/>
          </a:xfrm>
          <a:prstGeom prst="rect">
            <a:avLst/>
          </a:prstGeom>
        </p:spPr>
      </p:pic>
      <p:sp>
        <p:nvSpPr>
          <p:cNvPr id="8" name="Text 3"/>
          <p:cNvSpPr/>
          <p:nvPr/>
        </p:nvSpPr>
        <p:spPr>
          <a:xfrm>
            <a:off x="7754422" y="395882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Phần Mềm</a:t>
            </a:r>
            <a:endParaRPr lang="en-US" sz="2200" dirty="0"/>
          </a:p>
        </p:txBody>
      </p:sp>
      <p:sp>
        <p:nvSpPr>
          <p:cNvPr id="9" name="Text 4"/>
          <p:cNvSpPr/>
          <p:nvPr/>
        </p:nvSpPr>
        <p:spPr>
          <a:xfrm>
            <a:off x="7754422" y="4449247"/>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Hệ điều hành iOS hoặc Android, ứng dụng web hoặc mobile, máy chủ lưu trữ dữ liệu.</a:t>
            </a:r>
            <a:endParaRPr lang="en-US" sz="1750" dirty="0"/>
          </a:p>
        </p:txBody>
      </p:sp>
      <p:pic>
        <p:nvPicPr>
          <p:cNvPr id="10" name="Image 3" descr="preencoded.png">    </p:cNvPr>
          <p:cNvPicPr>
            <a:picLocks noChangeAspect="1"/>
          </p:cNvPicPr>
          <p:nvPr/>
        </p:nvPicPr>
        <p:blipFill>
          <a:blip r:embed="rId4"/>
          <a:stretch>
            <a:fillRect/>
          </a:stretch>
        </p:blipFill>
        <p:spPr>
          <a:xfrm>
            <a:off x="6280190" y="5546527"/>
            <a:ext cx="1134070" cy="1814513"/>
          </a:xfrm>
          <a:prstGeom prst="rect">
            <a:avLst/>
          </a:prstGeom>
        </p:spPr>
      </p:pic>
      <p:sp>
        <p:nvSpPr>
          <p:cNvPr id="11" name="Text 5"/>
          <p:cNvSpPr/>
          <p:nvPr/>
        </p:nvSpPr>
        <p:spPr>
          <a:xfrm>
            <a:off x="7754422" y="577334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Mạng</a:t>
            </a:r>
            <a:endParaRPr lang="en-US" sz="2200" dirty="0"/>
          </a:p>
        </p:txBody>
      </p:sp>
      <p:sp>
        <p:nvSpPr>
          <p:cNvPr id="12" name="Text 6"/>
          <p:cNvSpPr/>
          <p:nvPr/>
        </p:nvSpPr>
        <p:spPr>
          <a:xfrm>
            <a:off x="7754422" y="6263759"/>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Kết nối Internet ổn định để truyền tải hình ảnh và nhận cảnh báo.</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77228"/>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Đánh Giá Hiệu Quả</a:t>
            </a:r>
            <a:endParaRPr lang="en-US" sz="4450" dirty="0"/>
          </a:p>
        </p:txBody>
      </p:sp>
      <p:sp>
        <p:nvSpPr>
          <p:cNvPr id="4" name="Shape 1"/>
          <p:cNvSpPr/>
          <p:nvPr/>
        </p:nvSpPr>
        <p:spPr>
          <a:xfrm>
            <a:off x="6605111" y="1726168"/>
            <a:ext cx="30480" cy="5826085"/>
          </a:xfrm>
          <a:prstGeom prst="roundRect">
            <a:avLst>
              <a:gd name="adj" fmla="val 312558"/>
            </a:avLst>
          </a:prstGeom>
          <a:solidFill>
            <a:srgbClr val="4A2C85"/>
          </a:solidFill>
          <a:ln/>
        </p:spPr>
      </p:sp>
      <p:sp>
        <p:nvSpPr>
          <p:cNvPr id="5" name="Shape 2"/>
          <p:cNvSpPr/>
          <p:nvPr/>
        </p:nvSpPr>
        <p:spPr>
          <a:xfrm>
            <a:off x="6845022" y="2221230"/>
            <a:ext cx="793790" cy="30480"/>
          </a:xfrm>
          <a:prstGeom prst="roundRect">
            <a:avLst>
              <a:gd name="adj" fmla="val 312558"/>
            </a:avLst>
          </a:prstGeom>
          <a:solidFill>
            <a:srgbClr val="4A2C85"/>
          </a:solidFill>
          <a:ln/>
        </p:spPr>
      </p:sp>
      <p:sp>
        <p:nvSpPr>
          <p:cNvPr id="6" name="Shape 3"/>
          <p:cNvSpPr/>
          <p:nvPr/>
        </p:nvSpPr>
        <p:spPr>
          <a:xfrm>
            <a:off x="6365200" y="1981319"/>
            <a:ext cx="510302" cy="510302"/>
          </a:xfrm>
          <a:prstGeom prst="roundRect">
            <a:avLst>
              <a:gd name="adj" fmla="val 18669"/>
            </a:avLst>
          </a:prstGeom>
          <a:solidFill>
            <a:srgbClr val="31136C"/>
          </a:solidFill>
          <a:ln w="7620">
            <a:solidFill>
              <a:srgbClr val="4A2C85"/>
            </a:solidFill>
            <a:prstDash val="solid"/>
          </a:ln>
        </p:spPr>
      </p:sp>
      <p:sp>
        <p:nvSpPr>
          <p:cNvPr id="7" name="Text 4"/>
          <p:cNvSpPr/>
          <p:nvPr/>
        </p:nvSpPr>
        <p:spPr>
          <a:xfrm>
            <a:off x="6558915" y="2066330"/>
            <a:ext cx="122873" cy="340281"/>
          </a:xfrm>
          <a:prstGeom prst="rect">
            <a:avLst/>
          </a:prstGeom>
          <a:noFill/>
          <a:ln/>
        </p:spPr>
        <p:txBody>
          <a:bodyPr wrap="none" lIns="0" tIns="0" rIns="0" bIns="0" rtlCol="0" anchor="t"/>
          <a:lstStyle/>
          <a:p>
            <a:pPr algn="ctr" indent="0" marL="0">
              <a:lnSpc>
                <a:spcPts val="2650"/>
              </a:lnSpc>
              <a:buNone/>
            </a:pPr>
            <a:r>
              <a:rPr lang="en-US" sz="2650" dirty="0">
                <a:solidFill>
                  <a:srgbClr val="DCD7E5"/>
                </a:solidFill>
                <a:latin typeface="Montserrat" pitchFamily="34" charset="0"/>
                <a:ea typeface="Montserrat" pitchFamily="34" charset="-122"/>
                <a:cs typeface="Montserrat" pitchFamily="34" charset="-120"/>
              </a:rPr>
              <a:t>1</a:t>
            </a:r>
            <a:endParaRPr lang="en-US" sz="2650" dirty="0"/>
          </a:p>
        </p:txBody>
      </p:sp>
      <p:sp>
        <p:nvSpPr>
          <p:cNvPr id="8" name="Text 5"/>
          <p:cNvSpPr/>
          <p:nvPr/>
        </p:nvSpPr>
        <p:spPr>
          <a:xfrm>
            <a:off x="7867888" y="1952982"/>
            <a:ext cx="3115151"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Phát Hiện Nguy Hiểm</a:t>
            </a:r>
            <a:endParaRPr lang="en-US" sz="2200" dirty="0"/>
          </a:p>
        </p:txBody>
      </p:sp>
      <p:sp>
        <p:nvSpPr>
          <p:cNvPr id="9" name="Text 6"/>
          <p:cNvSpPr/>
          <p:nvPr/>
        </p:nvSpPr>
        <p:spPr>
          <a:xfrm>
            <a:off x="7867888" y="2443401"/>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Ứng dụng đã thành công trong việc nhận diện các tình huống nguy hiểm như lửa hoặc thú cưng bị mắc kẹt.</a:t>
            </a:r>
            <a:endParaRPr lang="en-US" sz="1750" dirty="0"/>
          </a:p>
        </p:txBody>
      </p:sp>
      <p:sp>
        <p:nvSpPr>
          <p:cNvPr id="10" name="Shape 7"/>
          <p:cNvSpPr/>
          <p:nvPr/>
        </p:nvSpPr>
        <p:spPr>
          <a:xfrm>
            <a:off x="6845022" y="4117896"/>
            <a:ext cx="793790" cy="30480"/>
          </a:xfrm>
          <a:prstGeom prst="roundRect">
            <a:avLst>
              <a:gd name="adj" fmla="val 312558"/>
            </a:avLst>
          </a:prstGeom>
          <a:solidFill>
            <a:srgbClr val="4A2C85"/>
          </a:solidFill>
          <a:ln/>
        </p:spPr>
      </p:sp>
      <p:sp>
        <p:nvSpPr>
          <p:cNvPr id="11" name="Shape 8"/>
          <p:cNvSpPr/>
          <p:nvPr/>
        </p:nvSpPr>
        <p:spPr>
          <a:xfrm>
            <a:off x="6365200" y="3877985"/>
            <a:ext cx="510302" cy="510302"/>
          </a:xfrm>
          <a:prstGeom prst="roundRect">
            <a:avLst>
              <a:gd name="adj" fmla="val 18669"/>
            </a:avLst>
          </a:prstGeom>
          <a:solidFill>
            <a:srgbClr val="31136C"/>
          </a:solidFill>
          <a:ln w="7620">
            <a:solidFill>
              <a:srgbClr val="4A2C85"/>
            </a:solidFill>
            <a:prstDash val="solid"/>
          </a:ln>
        </p:spPr>
      </p:sp>
      <p:sp>
        <p:nvSpPr>
          <p:cNvPr id="12" name="Text 9"/>
          <p:cNvSpPr/>
          <p:nvPr/>
        </p:nvSpPr>
        <p:spPr>
          <a:xfrm>
            <a:off x="6523673" y="3962995"/>
            <a:ext cx="193238" cy="340281"/>
          </a:xfrm>
          <a:prstGeom prst="rect">
            <a:avLst/>
          </a:prstGeom>
          <a:noFill/>
          <a:ln/>
        </p:spPr>
        <p:txBody>
          <a:bodyPr wrap="none" lIns="0" tIns="0" rIns="0" bIns="0" rtlCol="0" anchor="t"/>
          <a:lstStyle/>
          <a:p>
            <a:pPr algn="ctr" indent="0" marL="0">
              <a:lnSpc>
                <a:spcPts val="2650"/>
              </a:lnSpc>
              <a:buNone/>
            </a:pPr>
            <a:r>
              <a:rPr lang="en-US" sz="2650" dirty="0">
                <a:solidFill>
                  <a:srgbClr val="DCD7E5"/>
                </a:solidFill>
                <a:latin typeface="Montserrat" pitchFamily="34" charset="0"/>
                <a:ea typeface="Montserrat" pitchFamily="34" charset="-122"/>
                <a:cs typeface="Montserrat" pitchFamily="34" charset="-120"/>
              </a:rPr>
              <a:t>2</a:t>
            </a:r>
            <a:endParaRPr lang="en-US" sz="2650" dirty="0"/>
          </a:p>
        </p:txBody>
      </p:sp>
      <p:sp>
        <p:nvSpPr>
          <p:cNvPr id="13" name="Text 10"/>
          <p:cNvSpPr/>
          <p:nvPr/>
        </p:nvSpPr>
        <p:spPr>
          <a:xfrm>
            <a:off x="7867888" y="384964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Hiệu Quả Cao</a:t>
            </a:r>
            <a:endParaRPr lang="en-US" sz="2200" dirty="0"/>
          </a:p>
        </p:txBody>
      </p:sp>
      <p:sp>
        <p:nvSpPr>
          <p:cNvPr id="14" name="Text 11"/>
          <p:cNvSpPr/>
          <p:nvPr/>
        </p:nvSpPr>
        <p:spPr>
          <a:xfrm>
            <a:off x="7867888" y="4340066"/>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Với mô hình YOLOv10-NANO, ứng dụng có thể phát hiện nhanh chóng và chính xác các tình huống nguy hiểm.</a:t>
            </a:r>
            <a:endParaRPr lang="en-US" sz="1750" dirty="0"/>
          </a:p>
        </p:txBody>
      </p:sp>
      <p:sp>
        <p:nvSpPr>
          <p:cNvPr id="15" name="Shape 12"/>
          <p:cNvSpPr/>
          <p:nvPr/>
        </p:nvSpPr>
        <p:spPr>
          <a:xfrm>
            <a:off x="6845022" y="6014561"/>
            <a:ext cx="793790" cy="30480"/>
          </a:xfrm>
          <a:prstGeom prst="roundRect">
            <a:avLst>
              <a:gd name="adj" fmla="val 312558"/>
            </a:avLst>
          </a:prstGeom>
          <a:solidFill>
            <a:srgbClr val="4A2C85"/>
          </a:solidFill>
          <a:ln/>
        </p:spPr>
      </p:sp>
      <p:sp>
        <p:nvSpPr>
          <p:cNvPr id="16" name="Shape 13"/>
          <p:cNvSpPr/>
          <p:nvPr/>
        </p:nvSpPr>
        <p:spPr>
          <a:xfrm>
            <a:off x="6365200" y="5774650"/>
            <a:ext cx="510302" cy="510302"/>
          </a:xfrm>
          <a:prstGeom prst="roundRect">
            <a:avLst>
              <a:gd name="adj" fmla="val 18669"/>
            </a:avLst>
          </a:prstGeom>
          <a:solidFill>
            <a:srgbClr val="31136C"/>
          </a:solidFill>
          <a:ln w="7620">
            <a:solidFill>
              <a:srgbClr val="4A2C85"/>
            </a:solidFill>
            <a:prstDash val="solid"/>
          </a:ln>
        </p:spPr>
      </p:sp>
      <p:sp>
        <p:nvSpPr>
          <p:cNvPr id="17" name="Text 14"/>
          <p:cNvSpPr/>
          <p:nvPr/>
        </p:nvSpPr>
        <p:spPr>
          <a:xfrm>
            <a:off x="6524387" y="5859661"/>
            <a:ext cx="191929" cy="340281"/>
          </a:xfrm>
          <a:prstGeom prst="rect">
            <a:avLst/>
          </a:prstGeom>
          <a:noFill/>
          <a:ln/>
        </p:spPr>
        <p:txBody>
          <a:bodyPr wrap="none" lIns="0" tIns="0" rIns="0" bIns="0" rtlCol="0" anchor="t"/>
          <a:lstStyle/>
          <a:p>
            <a:pPr algn="ctr" indent="0" marL="0">
              <a:lnSpc>
                <a:spcPts val="2650"/>
              </a:lnSpc>
              <a:buNone/>
            </a:pPr>
            <a:r>
              <a:rPr lang="en-US" sz="2650" dirty="0">
                <a:solidFill>
                  <a:srgbClr val="DCD7E5"/>
                </a:solidFill>
                <a:latin typeface="Montserrat" pitchFamily="34" charset="0"/>
                <a:ea typeface="Montserrat" pitchFamily="34" charset="-122"/>
                <a:cs typeface="Montserrat" pitchFamily="34" charset="-120"/>
              </a:rPr>
              <a:t>3</a:t>
            </a:r>
            <a:endParaRPr lang="en-US" sz="2650" dirty="0"/>
          </a:p>
        </p:txBody>
      </p:sp>
      <p:sp>
        <p:nvSpPr>
          <p:cNvPr id="18" name="Text 15"/>
          <p:cNvSpPr/>
          <p:nvPr/>
        </p:nvSpPr>
        <p:spPr>
          <a:xfrm>
            <a:off x="7867888" y="574631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DCD7E5"/>
                </a:solidFill>
                <a:latin typeface="Montserrat" pitchFamily="34" charset="0"/>
                <a:ea typeface="Montserrat" pitchFamily="34" charset="-122"/>
                <a:cs typeface="Montserrat" pitchFamily="34" charset="-120"/>
              </a:rPr>
              <a:t>Tiềm Năng To Lớn</a:t>
            </a:r>
            <a:endParaRPr lang="en-US" sz="2200" dirty="0"/>
          </a:p>
        </p:txBody>
      </p:sp>
      <p:sp>
        <p:nvSpPr>
          <p:cNvPr id="19" name="Text 16"/>
          <p:cNvSpPr/>
          <p:nvPr/>
        </p:nvSpPr>
        <p:spPr>
          <a:xfrm>
            <a:off x="7867888" y="6236732"/>
            <a:ext cx="5968722" cy="1088708"/>
          </a:xfrm>
          <a:prstGeom prst="rect">
            <a:avLst/>
          </a:prstGeom>
          <a:noFill/>
          <a:ln/>
        </p:spPr>
        <p:txBody>
          <a:bodyPr wrap="square" lIns="0" tIns="0" rIns="0" bIns="0" rtlCol="0" anchor="t"/>
          <a:lstStyle/>
          <a:p>
            <a:pPr algn="l"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Ứng dụng có tiềm năng cao để triển khai trong các gia đình, đặc biệt là những nơi nuôi thú cưng trong không gian hạn chế như chung cư.</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2F0F4"/>
                </a:solidFill>
                <a:latin typeface="Montserrat" pitchFamily="34" charset="0"/>
                <a:ea typeface="Montserrat" pitchFamily="34" charset="-122"/>
                <a:cs typeface="Montserrat" pitchFamily="34" charset="-120"/>
              </a:rPr>
              <a:t>Kết Luận</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CD7E5"/>
                </a:solidFill>
                <a:latin typeface="Heebo Light" pitchFamily="34" charset="0"/>
                <a:ea typeface="Heebo Light" pitchFamily="34" charset="-122"/>
                <a:cs typeface="Heebo Light" pitchFamily="34" charset="-120"/>
              </a:rPr>
              <a:t>Sản phẩm của chúng tôi là một giải pháp hiệu quả và tiện lợi cho việc giám sát và theo dõi thú cưng. Với sự kết hợp của AI và công nghệ hiện đại, chúng tôi tin tưởng rằng sản phẩm này sẽ mang lại nhiều lợi ích cho chủ nuôi thú cưng, giúp họ an tâm hơn khi vắng nhà và nâng cao chất lượng chăm sóc cho thú cưng của mình.</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2024-11-23T14:38:27Z</dcterms:created>
  <dcterms:modified xsi:type="dcterms:W3CDTF">2024-11-23T14:38:27Z</dcterms:modified>
</cp:coreProperties>
</file>